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325" r:id="rId2"/>
    <p:sldId id="349" r:id="rId3"/>
    <p:sldId id="363" r:id="rId4"/>
    <p:sldId id="364" r:id="rId5"/>
    <p:sldId id="368" r:id="rId6"/>
    <p:sldId id="369" r:id="rId7"/>
    <p:sldId id="370" r:id="rId8"/>
    <p:sldId id="371" r:id="rId9"/>
    <p:sldId id="372" r:id="rId10"/>
    <p:sldId id="367" r:id="rId11"/>
    <p:sldId id="375" r:id="rId12"/>
    <p:sldId id="374" r:id="rId13"/>
    <p:sldId id="373" r:id="rId14"/>
    <p:sldId id="322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F" initials="u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008000"/>
    <a:srgbClr val="ABEF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5" autoAdjust="0"/>
    <p:restoredTop sz="93216" autoAdjust="0"/>
  </p:normalViewPr>
  <p:slideViewPr>
    <p:cSldViewPr>
      <p:cViewPr>
        <p:scale>
          <a:sx n="97" d="100"/>
          <a:sy n="97" d="100"/>
        </p:scale>
        <p:origin x="-73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270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65" tIns="45634" rIns="91265" bIns="4563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65" tIns="45634" rIns="91265" bIns="4563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65" tIns="45634" rIns="91265" bIns="4563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65" tIns="45634" rIns="91265" bIns="4563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C975F63-F4CF-4D6C-8831-1785AF0241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723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65" tIns="45634" rIns="91265" bIns="4563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65" tIns="45634" rIns="91265" bIns="4563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65" tIns="45634" rIns="91265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65" tIns="45634" rIns="91265" bIns="4563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65" tIns="45634" rIns="91265" bIns="4563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79A2DBC-417A-4F1B-BC24-2D4120A437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8315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872C18-DCD8-4BA5-978A-5184202F1A95}" type="slidenum">
              <a:rPr lang="cs-CZ" altLang="cs-CZ" smtClean="0"/>
              <a:pPr>
                <a:defRPr/>
              </a:pPr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765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6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1816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1816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453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4605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98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19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93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55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9537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6245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Nadpis, téma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-adaptace.cz/" TargetMode="External"/><Relationship Id="rId7" Type="http://schemas.openxmlformats.org/officeDocument/2006/relationships/hyperlink" Target="http://www.sanceprobudovy.cz/kategorie/zmeny-klimatu" TargetMode="External"/><Relationship Id="rId2" Type="http://schemas.openxmlformats.org/officeDocument/2006/relationships/hyperlink" Target="http://www.klimatickazmena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aptacesidel.cz/" TargetMode="External"/><Relationship Id="rId5" Type="http://schemas.openxmlformats.org/officeDocument/2006/relationships/hyperlink" Target="http://www.veronica.cz/resilience" TargetMode="External"/><Relationship Id="rId4" Type="http://schemas.openxmlformats.org/officeDocument/2006/relationships/hyperlink" Target="http://urbanadapt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p.cz/cz/adaptace_na_zmenu_klimat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0" y="4940944"/>
            <a:ext cx="9144000" cy="93632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300"/>
              </a:spcBef>
              <a:spcAft>
                <a:spcPts val="300"/>
              </a:spcAft>
              <a:defRPr/>
            </a:pPr>
            <a:endParaRPr lang="pl-PL" altLang="cs-CZ" sz="1200" i="1" dirty="0">
              <a:solidFill>
                <a:srgbClr val="008000"/>
              </a:solidFill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9512" y="908720"/>
            <a:ext cx="8784976" cy="359960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cs-CZ" sz="3600" kern="0" dirty="0" smtClean="0">
                <a:latin typeface="Verdana"/>
              </a:rPr>
              <a:t> Národní akční plán adaptace    na změnu klimatu</a:t>
            </a:r>
            <a:endParaRPr lang="cs-CZ" sz="3600" kern="0" dirty="0">
              <a:latin typeface="Verdana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defRPr/>
            </a:pPr>
            <a:endParaRPr lang="cs-CZ" b="0" kern="0" dirty="0" smtClean="0">
              <a:latin typeface="Verdana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XIX. CELOSTÁTNÍ KONFERENCE POZEMKOVÉ </a:t>
            </a:r>
            <a:r>
              <a:rPr lang="cs-CZ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ÚPRAVY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  <a:defRPr/>
            </a:pPr>
            <a:r>
              <a:rPr lang="cs-CZ" b="0" kern="0" dirty="0" smtClean="0">
                <a:latin typeface="Verdana"/>
              </a:rPr>
              <a:t>Plzeň</a:t>
            </a:r>
            <a:r>
              <a:rPr lang="cs-CZ" b="0" kern="0" dirty="0" smtClean="0">
                <a:latin typeface="Verdana"/>
              </a:rPr>
              <a:t>, 5. října 2016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  <a:defRPr/>
            </a:pPr>
            <a:r>
              <a:rPr lang="cs-CZ" b="0" i="1" kern="0" dirty="0" smtClean="0">
                <a:latin typeface="Verdana"/>
              </a:rPr>
              <a:t>Linda Franková</a:t>
            </a:r>
            <a:endParaRPr lang="cs-CZ" b="0" i="1" kern="0" dirty="0" smtClean="0">
              <a:latin typeface="Verdana"/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400" b="0" i="1" kern="0" dirty="0" smtClean="0">
                <a:latin typeface="Verdana"/>
              </a:rPr>
              <a:t>odbor obecné ochrany přírody a krajiny</a:t>
            </a:r>
          </a:p>
          <a:p>
            <a:pPr algn="ctr">
              <a:defRPr/>
            </a:pPr>
            <a:endParaRPr lang="cs-CZ" sz="3200" kern="0" dirty="0">
              <a:solidFill>
                <a:srgbClr val="0070C0"/>
              </a:solidFill>
              <a:latin typeface="Verdana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0" y="6308725"/>
            <a:ext cx="3563938" cy="54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688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07504" y="293713"/>
            <a:ext cx="8928992" cy="903039"/>
          </a:xfrm>
        </p:spPr>
        <p:txBody>
          <a:bodyPr/>
          <a:lstStyle/>
          <a:p>
            <a:pPr lvl="0" eaLnBrk="1" hangingPunct="1">
              <a:lnSpc>
                <a:spcPct val="114000"/>
              </a:lnSpc>
            </a:pPr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Příklady opatření a úkolů</a:t>
            </a:r>
            <a:endParaRPr lang="cs-CZ" altLang="cs-CZ" sz="2812" u="sng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95" y="1268760"/>
            <a:ext cx="8010525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269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5733256"/>
            <a:ext cx="9144000" cy="11247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FFFF"/>
              </a:solidFill>
            </a:endParaRPr>
          </a:p>
        </p:txBody>
      </p:sp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07504" y="293713"/>
            <a:ext cx="8928992" cy="903039"/>
          </a:xfrm>
        </p:spPr>
        <p:txBody>
          <a:bodyPr/>
          <a:lstStyle/>
          <a:p>
            <a:pPr lvl="0" eaLnBrk="1" hangingPunct="1">
              <a:lnSpc>
                <a:spcPct val="114000"/>
              </a:lnSpc>
            </a:pPr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Příklady opatření a úkolů</a:t>
            </a:r>
            <a:endParaRPr lang="cs-CZ" altLang="cs-CZ" sz="2812" u="sng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97909"/>
            <a:ext cx="8010525" cy="583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750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064896" cy="657449"/>
          </a:xfrm>
        </p:spPr>
        <p:txBody>
          <a:bodyPr/>
          <a:lstStyle/>
          <a:p>
            <a:pPr lvl="0" eaLnBrk="1" hangingPunct="1"/>
            <a:r>
              <a:rPr lang="cs-CZ" sz="2800" dirty="0" smtClean="0">
                <a:solidFill>
                  <a:srgbClr val="336600"/>
                </a:solidFill>
                <a:latin typeface="Verdana" pitchFamily="34" charset="0"/>
                <a:ea typeface="+mn-ea"/>
                <a:cs typeface="Arial" pitchFamily="34" charset="0"/>
              </a:rPr>
              <a:t>Aktuální stav zpracování NAP adaptace</a:t>
            </a:r>
            <a:endParaRPr lang="cs-CZ" sz="2800" dirty="0">
              <a:solidFill>
                <a:srgbClr val="336600"/>
              </a:solidFill>
              <a:latin typeface="Verdana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0854" y="1268760"/>
            <a:ext cx="8424936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finalizace tabulkové části s úkoly (jednání s resorty – zejm. MMR, </a:t>
            </a:r>
            <a:r>
              <a:rPr lang="cs-CZ" sz="1600" b="0" dirty="0" err="1" smtClean="0">
                <a:solidFill>
                  <a:srgbClr val="000000"/>
                </a:solidFill>
                <a:latin typeface="Verdana"/>
              </a:rPr>
              <a:t>MZe</a:t>
            </a: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)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rgbClr val="000000"/>
                </a:solidFill>
                <a:latin typeface="Verdana"/>
              </a:rPr>
              <a:t>cca 150</a:t>
            </a: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 konkrétních úkolů s prioritou </a:t>
            </a:r>
            <a:r>
              <a:rPr lang="cs-CZ" sz="1600" dirty="0" smtClean="0">
                <a:solidFill>
                  <a:srgbClr val="000000"/>
                </a:solidFill>
                <a:latin typeface="Verdana"/>
              </a:rPr>
              <a:t>1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nejvíce prioritních úkolů je v oblastech lesního hospodářství, zemědělství, vodního režimu krajiny a povodňové ochrany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návrh 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projednán s výbory RVÚR, uveřejněn na úřední desce (srpen 2016)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0" dirty="0">
                <a:solidFill>
                  <a:srgbClr val="000000"/>
                </a:solidFill>
                <a:latin typeface="Verdana"/>
              </a:rPr>
              <a:t>o</a:t>
            </a: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ponentura materiálu -&gt; </a:t>
            </a:r>
            <a:r>
              <a:rPr lang="cs-CZ" sz="1600" b="0" dirty="0" err="1" smtClean="0">
                <a:solidFill>
                  <a:srgbClr val="000000"/>
                </a:solidFill>
                <a:latin typeface="Verdana"/>
              </a:rPr>
              <a:t>CzechGlobe</a:t>
            </a: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 (září – říjen 2016)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/>
              </a:rPr>
              <a:t>ř</a:t>
            </a:r>
            <a:r>
              <a:rPr lang="cs-CZ" sz="1600" dirty="0" smtClean="0">
                <a:solidFill>
                  <a:srgbClr val="000000"/>
                </a:solidFill>
                <a:latin typeface="Verdana"/>
              </a:rPr>
              <a:t>íjen 2016</a:t>
            </a: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 – vnitřní připomínkové řízení MŽP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/>
              </a:rPr>
              <a:t>l</a:t>
            </a:r>
            <a:r>
              <a:rPr lang="cs-CZ" sz="1600" dirty="0" smtClean="0">
                <a:solidFill>
                  <a:srgbClr val="000000"/>
                </a:solidFill>
                <a:latin typeface="Verdana"/>
              </a:rPr>
              <a:t>istopad 2016 </a:t>
            </a: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– meziresortní připomínkové řízení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rgbClr val="000000"/>
                </a:solidFill>
                <a:latin typeface="Verdana"/>
              </a:rPr>
              <a:t>prosinec 2016 </a:t>
            </a: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– předložení NAP adaptace Vládě ČR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rgbClr val="000000"/>
                </a:solidFill>
                <a:latin typeface="Verdana"/>
              </a:rPr>
              <a:t>od r. 2017 </a:t>
            </a: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– naplňování NAP adaptace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rgbClr val="000000"/>
                </a:solidFill>
                <a:latin typeface="Verdana"/>
              </a:rPr>
              <a:t>v r. 2020 </a:t>
            </a:r>
            <a:r>
              <a:rPr lang="cs-CZ" sz="1600" b="0" dirty="0" smtClean="0">
                <a:solidFill>
                  <a:srgbClr val="000000"/>
                </a:solidFill>
                <a:latin typeface="Verdana"/>
              </a:rPr>
              <a:t>– aktualizace Adaptační strategie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b="0" dirty="0">
              <a:solidFill>
                <a:srgbClr val="0000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35411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30071" cy="657449"/>
          </a:xfrm>
        </p:spPr>
        <p:txBody>
          <a:bodyPr/>
          <a:lstStyle/>
          <a:p>
            <a:pPr lvl="0" eaLnBrk="1" hangingPunct="1"/>
            <a:r>
              <a:rPr lang="cs-CZ" sz="2800" dirty="0">
                <a:solidFill>
                  <a:srgbClr val="336600"/>
                </a:solidFill>
                <a:latin typeface="Verdana" pitchFamily="34" charset="0"/>
                <a:ea typeface="+mn-ea"/>
                <a:cs typeface="Arial" pitchFamily="34" charset="0"/>
              </a:rPr>
              <a:t>Podpora adaptace na změnu klimatu v ČR</a:t>
            </a:r>
          </a:p>
        </p:txBody>
      </p:sp>
      <p:sp>
        <p:nvSpPr>
          <p:cNvPr id="3" name="Obdélník 2"/>
          <p:cNvSpPr/>
          <p:nvPr/>
        </p:nvSpPr>
        <p:spPr>
          <a:xfrm>
            <a:off x="467544" y="1124744"/>
            <a:ext cx="8424936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cs-CZ" u="sng" dirty="0">
                <a:solidFill>
                  <a:srgbClr val="000000"/>
                </a:solidFill>
                <a:latin typeface="Verdana"/>
              </a:rPr>
              <a:t>Vybrané projekty, které podporují adaptaci v ČR</a:t>
            </a:r>
            <a:r>
              <a:rPr lang="cs-CZ" dirty="0">
                <a:solidFill>
                  <a:srgbClr val="000000"/>
                </a:solidFill>
                <a:latin typeface="Verdana"/>
              </a:rPr>
              <a:t> </a:t>
            </a:r>
          </a:p>
          <a:p>
            <a:pPr lvl="0">
              <a:spcAft>
                <a:spcPts val="600"/>
              </a:spcAft>
            </a:pPr>
            <a:r>
              <a:rPr lang="cs-CZ" sz="1600" b="0" i="1" dirty="0">
                <a:solidFill>
                  <a:srgbClr val="000000"/>
                </a:solidFill>
                <a:latin typeface="Verdana"/>
              </a:rPr>
              <a:t>(s finanční podporou grantem z Islandu, Lichtenštejnska a Norska)  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/>
              </a:rPr>
              <a:t>Systém pro výměnu informací o dopadech změny klimatu, zranitelnosti a území ČR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 - </a:t>
            </a:r>
            <a:r>
              <a:rPr lang="cs-CZ" sz="1600" b="0" dirty="0">
                <a:solidFill>
                  <a:srgbClr val="000000"/>
                </a:solidFill>
                <a:latin typeface="Verdana"/>
                <a:hlinkClick r:id="rId2"/>
              </a:rPr>
              <a:t>http://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www.klimatickazmena.cz/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/>
              </a:rPr>
              <a:t>Podpora výměny informací o dopadech změny klimatu a adaptačních opatření na národní a regionální úrovni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 - </a:t>
            </a:r>
            <a:r>
              <a:rPr lang="cs-CZ" sz="1600" b="0" dirty="0">
                <a:solidFill>
                  <a:srgbClr val="000000"/>
                </a:solidFill>
                <a:latin typeface="Verdana"/>
                <a:hlinkClick r:id="rId3"/>
              </a:rPr>
              <a:t>http://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www.regio-adaptace.cz/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/>
              </a:rPr>
              <a:t>Rozvoj strategií přizpůsobení se změně klimatu v podmínkách měst s využitím ekosystémově založených přístupů k adaptacím 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- </a:t>
            </a:r>
            <a:r>
              <a:rPr lang="cs-CZ" sz="1600" b="0" dirty="0">
                <a:solidFill>
                  <a:srgbClr val="000000"/>
                </a:solidFill>
                <a:latin typeface="Verdana"/>
                <a:hlinkClick r:id="rId4"/>
              </a:rPr>
              <a:t>http://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urbanadapt.cz/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err="1">
                <a:solidFill>
                  <a:srgbClr val="000000"/>
                </a:solidFill>
                <a:latin typeface="Verdana"/>
              </a:rPr>
              <a:t>Resilience</a:t>
            </a:r>
            <a:r>
              <a:rPr lang="cs-CZ" sz="1600" dirty="0">
                <a:solidFill>
                  <a:srgbClr val="000000"/>
                </a:solidFill>
                <a:latin typeface="Verdana"/>
              </a:rPr>
              <a:t> a adaptace na klimatickou změnu v regionálních strategiích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 - </a:t>
            </a:r>
            <a:r>
              <a:rPr lang="cs-CZ" sz="1600" b="0" dirty="0">
                <a:solidFill>
                  <a:srgbClr val="000000"/>
                </a:solidFill>
                <a:latin typeface="Verdana"/>
                <a:hlinkClick r:id="rId5"/>
              </a:rPr>
              <a:t>http://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www.veronica.cz/resilience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/>
              </a:rPr>
              <a:t>Adaptace sídel na změnu klimatu ‐ praktická řešení a sdílení zkušeností 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- </a:t>
            </a:r>
            <a:r>
              <a:rPr lang="cs-CZ" sz="1600" b="0" dirty="0">
                <a:solidFill>
                  <a:srgbClr val="000000"/>
                </a:solidFill>
                <a:latin typeface="Verdana"/>
                <a:hlinkClick r:id="rId6"/>
              </a:rPr>
              <a:t>http://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www.adaptacesidel.cz/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/>
              </a:rPr>
              <a:t>Národní strategie adaptace budov na změnu klimatu 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- </a:t>
            </a:r>
            <a:r>
              <a:rPr lang="cs-CZ" sz="1600" b="0" dirty="0">
                <a:solidFill>
                  <a:srgbClr val="000000"/>
                </a:solidFill>
                <a:latin typeface="Verdana"/>
                <a:hlinkClick r:id="rId7"/>
              </a:rPr>
              <a:t>http://</a:t>
            </a:r>
            <a:r>
              <a:rPr lang="cs-CZ" sz="1600" b="0" dirty="0">
                <a:solidFill>
                  <a:srgbClr val="000000"/>
                </a:solidFill>
                <a:latin typeface="Verdana"/>
              </a:rPr>
              <a:t>www.sanceprobudovy.cz/kategorie/zmeny-klimatu</a:t>
            </a:r>
          </a:p>
        </p:txBody>
      </p:sp>
    </p:spTree>
    <p:extLst>
      <p:ext uri="{BB962C8B-B14F-4D97-AF65-F5344CB8AC3E}">
        <p14:creationId xmlns:p14="http://schemas.microsoft.com/office/powerpoint/2010/main" val="282155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564" y="1340768"/>
            <a:ext cx="9142436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717" tIns="35717" rIns="35717" bIns="35717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Děkuji za pozornost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0" u="sng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400" b="0" u="sng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1600" dirty="0" smtClean="0"/>
              <a:t>Gestor: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1600" b="0" dirty="0"/>
              <a:t>Ing. Vladimír </a:t>
            </a:r>
            <a:r>
              <a:rPr lang="cs-CZ" sz="1600" b="0" dirty="0" err="1"/>
              <a:t>Dolejský</a:t>
            </a:r>
            <a:r>
              <a:rPr lang="cs-CZ" sz="1600" b="0" dirty="0"/>
              <a:t>, Ph.D.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sz="16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sz="16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1600" dirty="0" smtClean="0"/>
              <a:t>Koordinátor: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sz="1600" b="0" dirty="0" smtClean="0"/>
              <a:t>Ing. Jiří </a:t>
            </a:r>
            <a:r>
              <a:rPr lang="cs-CZ" sz="1600" b="0" dirty="0" err="1" smtClean="0"/>
              <a:t>Klápště</a:t>
            </a:r>
            <a:r>
              <a:rPr lang="cs-CZ" sz="1600" b="0" dirty="0" smtClean="0"/>
              <a:t>, </a:t>
            </a:r>
            <a:r>
              <a:rPr lang="cs-CZ" sz="1600" b="0" dirty="0"/>
              <a:t>tel. 267 </a:t>
            </a:r>
            <a:r>
              <a:rPr lang="cs-CZ" sz="1600" b="0" dirty="0" smtClean="0"/>
              <a:t>12 2022, e-mail: jiri.klapste</a:t>
            </a:r>
            <a:r>
              <a:rPr lang="cs-CZ" sz="1600" b="0" dirty="0"/>
              <a:t>@mzp.cz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sz="16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sz="16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1600" dirty="0" smtClean="0"/>
              <a:t>Projektová kancelář: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cs-CZ" sz="1600" b="0" dirty="0"/>
              <a:t>Ing. Linda </a:t>
            </a:r>
            <a:r>
              <a:rPr lang="cs-CZ" sz="1600" b="0" dirty="0" smtClean="0"/>
              <a:t>Franková, </a:t>
            </a:r>
            <a:r>
              <a:rPr lang="cs-CZ" sz="1600" b="0" dirty="0"/>
              <a:t>tel. 267 </a:t>
            </a:r>
            <a:r>
              <a:rPr lang="cs-CZ" sz="1600" b="0" dirty="0" smtClean="0"/>
              <a:t>12 2175, </a:t>
            </a:r>
            <a:r>
              <a:rPr lang="cs-CZ" sz="1600" b="0" dirty="0"/>
              <a:t>e-mail: </a:t>
            </a:r>
            <a:r>
              <a:rPr lang="cs-CZ" sz="1600" b="0" dirty="0" smtClean="0"/>
              <a:t>linda.frankova@mzp.cz</a:t>
            </a:r>
            <a:endParaRPr lang="cs-CZ" sz="1600" b="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1600" b="0" dirty="0" smtClean="0"/>
              <a:t>RNDr. Jakub Horecký, Ph.D., tel. 267 12 2410, </a:t>
            </a:r>
            <a:r>
              <a:rPr lang="cs-CZ" sz="1600" b="0" dirty="0"/>
              <a:t>e-mail: </a:t>
            </a:r>
            <a:r>
              <a:rPr lang="cs-CZ" sz="1600" b="0" dirty="0" smtClean="0"/>
              <a:t>jakub.horecky@mzp.cz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1600" b="0" dirty="0" smtClean="0"/>
              <a:t>Ing</a:t>
            </a:r>
            <a:r>
              <a:rPr lang="cs-CZ" sz="1600" b="0" dirty="0"/>
              <a:t>. Júlia </a:t>
            </a:r>
            <a:r>
              <a:rPr lang="cs-CZ" sz="1600" b="0" dirty="0" err="1" smtClean="0"/>
              <a:t>Tóbiková</a:t>
            </a:r>
            <a:r>
              <a:rPr lang="cs-CZ" sz="1600" b="0" dirty="0" smtClean="0"/>
              <a:t>, tel.: 267 12 2712, e-mail: julia.tobikova@mzp.cz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sz="14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400" b="0" u="sng" dirty="0">
              <a:solidFill>
                <a:srgbClr val="0070C0"/>
              </a:solidFill>
              <a:latin typeface="Verdana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6308725"/>
            <a:ext cx="3563938" cy="54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05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92969" y="323279"/>
            <a:ext cx="7358063" cy="657449"/>
          </a:xfrm>
        </p:spPr>
        <p:txBody>
          <a:bodyPr/>
          <a:lstStyle/>
          <a:p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Adaptační strategie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1229274"/>
            <a:ext cx="8064896" cy="4108815"/>
          </a:xfrm>
          <a:prstGeom prst="rect">
            <a:avLst/>
          </a:prstGeom>
          <a:noFill/>
        </p:spPr>
        <p:txBody>
          <a:bodyPr wrap="square" lIns="91439" tIns="45719" rIns="91439" bIns="45719"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cs-CZ" altLang="cs-CZ" u="sng" dirty="0" smtClean="0">
                <a:latin typeface="Verdana"/>
              </a:rPr>
              <a:t>Strategie přizpůsobení se změně klimatu v podmínkách ČR</a:t>
            </a:r>
            <a:r>
              <a:rPr lang="cs-CZ" altLang="cs-CZ" dirty="0" smtClean="0">
                <a:latin typeface="Verdana"/>
              </a:rPr>
              <a:t> </a:t>
            </a:r>
            <a:r>
              <a:rPr lang="cs-CZ" altLang="cs-CZ" b="0" dirty="0" smtClean="0">
                <a:latin typeface="Verdana"/>
              </a:rPr>
              <a:t>schválená </a:t>
            </a:r>
            <a:r>
              <a:rPr lang="cs-CZ" altLang="cs-CZ" b="0" dirty="0">
                <a:latin typeface="Verdana"/>
              </a:rPr>
              <a:t>vládou v říjnu 2015 usnesením č. </a:t>
            </a:r>
            <a:r>
              <a:rPr lang="cs-CZ" altLang="cs-CZ" b="0" dirty="0" smtClean="0">
                <a:latin typeface="Verdana"/>
              </a:rPr>
              <a:t>861</a:t>
            </a:r>
            <a:endParaRPr lang="cs-CZ" altLang="cs-CZ" b="0" dirty="0">
              <a:latin typeface="Verdana"/>
            </a:endParaRPr>
          </a:p>
          <a:p>
            <a:pPr marL="538163" indent="-274638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b="0" dirty="0" smtClean="0">
                <a:latin typeface="Verdana"/>
              </a:rPr>
              <a:t>identifikuje </a:t>
            </a:r>
            <a:r>
              <a:rPr lang="cs-CZ" altLang="cs-CZ" dirty="0">
                <a:latin typeface="Verdana"/>
              </a:rPr>
              <a:t>nejvíce postižené oblasti změnou klimatu</a:t>
            </a:r>
            <a:r>
              <a:rPr lang="cs-CZ" altLang="cs-CZ" b="0" dirty="0" smtClean="0">
                <a:latin typeface="Verdana"/>
              </a:rPr>
              <a:t>:</a:t>
            </a:r>
            <a:endParaRPr lang="cs-CZ" altLang="cs-CZ" b="0" dirty="0">
              <a:latin typeface="Verdana"/>
            </a:endParaRPr>
          </a:p>
          <a:p>
            <a:pPr marL="631793">
              <a:defRPr/>
            </a:pPr>
            <a:r>
              <a:rPr lang="cs-CZ" altLang="cs-CZ" b="0" dirty="0">
                <a:latin typeface="Verdana"/>
              </a:rPr>
              <a:t>- lesní hospodářství		- zdraví a hygiena</a:t>
            </a:r>
          </a:p>
          <a:p>
            <a:pPr marL="631793">
              <a:defRPr/>
            </a:pPr>
            <a:r>
              <a:rPr lang="cs-CZ" altLang="cs-CZ" b="0" dirty="0">
                <a:latin typeface="Verdana"/>
              </a:rPr>
              <a:t>- vodní hospodářství	 	- cestovní ruch</a:t>
            </a:r>
          </a:p>
          <a:p>
            <a:pPr marL="631793">
              <a:defRPr/>
            </a:pPr>
            <a:r>
              <a:rPr lang="cs-CZ" altLang="cs-CZ" b="0" dirty="0">
                <a:latin typeface="Verdana"/>
              </a:rPr>
              <a:t>- zemědělství		 	- doprava</a:t>
            </a:r>
          </a:p>
          <a:p>
            <a:pPr marL="631793">
              <a:defRPr/>
            </a:pPr>
            <a:r>
              <a:rPr lang="cs-CZ" altLang="cs-CZ" b="0" dirty="0">
                <a:latin typeface="Verdana"/>
              </a:rPr>
              <a:t>- sídla			 	- průmysl a energetika</a:t>
            </a:r>
          </a:p>
          <a:p>
            <a:pPr marL="631793">
              <a:defRPr/>
            </a:pPr>
            <a:r>
              <a:rPr lang="cs-CZ" altLang="cs-CZ" b="0" dirty="0" smtClean="0">
                <a:latin typeface="Verdana"/>
              </a:rPr>
              <a:t>- biodiverzita</a:t>
            </a:r>
            <a:r>
              <a:rPr lang="cs-CZ" altLang="cs-CZ" b="0" dirty="0">
                <a:latin typeface="Verdana"/>
              </a:rPr>
              <a:t>		 	</a:t>
            </a:r>
            <a:r>
              <a:rPr lang="cs-CZ" altLang="cs-CZ" b="0" dirty="0" smtClean="0">
                <a:latin typeface="Verdana"/>
              </a:rPr>
              <a:t>- mimořádné události</a:t>
            </a:r>
            <a:r>
              <a:rPr lang="cs-CZ" altLang="cs-CZ" b="0" dirty="0">
                <a:latin typeface="Verdana"/>
              </a:rPr>
              <a:t>	</a:t>
            </a:r>
          </a:p>
          <a:p>
            <a:pPr marL="538163" indent="-274638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b="0" dirty="0" smtClean="0">
                <a:latin typeface="Verdana"/>
              </a:rPr>
              <a:t>definuje </a:t>
            </a:r>
            <a:r>
              <a:rPr lang="cs-CZ" altLang="cs-CZ" b="0" dirty="0">
                <a:latin typeface="Verdana"/>
              </a:rPr>
              <a:t>adaptační opatření do r. 2020 s výhledem do r. </a:t>
            </a:r>
            <a:r>
              <a:rPr lang="cs-CZ" altLang="cs-CZ" b="0" dirty="0" smtClean="0">
                <a:latin typeface="Verdana"/>
              </a:rPr>
              <a:t>2030</a:t>
            </a:r>
          </a:p>
          <a:p>
            <a:pPr marL="538163" indent="-274638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b="0" dirty="0" smtClean="0">
                <a:latin typeface="Verdana"/>
              </a:rPr>
              <a:t>vyhodnocení a aktualizace adaptační strategie </a:t>
            </a:r>
            <a:r>
              <a:rPr lang="cs-CZ" altLang="cs-CZ" b="0" dirty="0">
                <a:latin typeface="Verdana"/>
              </a:rPr>
              <a:t>proběhne </a:t>
            </a:r>
            <a:r>
              <a:rPr lang="cs-CZ" altLang="cs-CZ" b="0" dirty="0" smtClean="0">
                <a:latin typeface="Verdana"/>
              </a:rPr>
              <a:t>k </a:t>
            </a:r>
            <a:r>
              <a:rPr lang="cs-CZ" altLang="cs-CZ" b="0" dirty="0">
                <a:latin typeface="Verdana"/>
              </a:rPr>
              <a:t>roku 2020 </a:t>
            </a:r>
            <a:r>
              <a:rPr lang="cs-CZ" altLang="cs-CZ" b="0" dirty="0" smtClean="0">
                <a:latin typeface="Verdana"/>
              </a:rPr>
              <a:t>a </a:t>
            </a:r>
            <a:r>
              <a:rPr lang="cs-CZ" altLang="cs-CZ" b="0" dirty="0">
                <a:latin typeface="Verdana"/>
              </a:rPr>
              <a:t>následně v intervalu 10 </a:t>
            </a:r>
            <a:r>
              <a:rPr lang="cs-CZ" altLang="cs-CZ" b="0" dirty="0" smtClean="0">
                <a:latin typeface="Verdana"/>
              </a:rPr>
              <a:t>let</a:t>
            </a:r>
          </a:p>
          <a:p>
            <a:pPr marL="538163" indent="-274638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b="0" dirty="0">
                <a:latin typeface="Verdana"/>
                <a:hlinkClick r:id="rId2"/>
              </a:rPr>
              <a:t>http://</a:t>
            </a:r>
            <a:r>
              <a:rPr lang="cs-CZ" altLang="cs-CZ" b="0" dirty="0" smtClean="0">
                <a:latin typeface="Verdana"/>
              </a:rPr>
              <a:t>www.mzp.cz/cz/adaptace_na_zmenu_klimatu</a:t>
            </a:r>
          </a:p>
        </p:txBody>
      </p:sp>
    </p:spTree>
    <p:extLst>
      <p:ext uri="{BB962C8B-B14F-4D97-AF65-F5344CB8AC3E}">
        <p14:creationId xmlns:p14="http://schemas.microsoft.com/office/powerpoint/2010/main" val="23008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92969" y="323279"/>
            <a:ext cx="7358063" cy="657449"/>
          </a:xfrm>
        </p:spPr>
        <p:txBody>
          <a:bodyPr/>
          <a:lstStyle/>
          <a:p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Národní akční plán adaptace na změnu klimatu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1229274"/>
            <a:ext cx="8352928" cy="4616646"/>
          </a:xfrm>
          <a:prstGeom prst="rect">
            <a:avLst/>
          </a:prstGeom>
          <a:noFill/>
        </p:spPr>
        <p:txBody>
          <a:bodyPr wrap="square" lIns="91439" tIns="45719" rIns="91439" bIns="45719">
            <a:spAutoFit/>
          </a:bodyPr>
          <a:lstStyle/>
          <a:p>
            <a:pPr lvl="0" eaLnBrk="0" hangingPunct="0">
              <a:spcBef>
                <a:spcPts val="1200"/>
              </a:spcBef>
              <a:defRPr/>
            </a:pPr>
            <a:r>
              <a:rPr lang="cs-CZ" altLang="cs-CZ" u="sng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Národní akční plán adaptace na změnu </a:t>
            </a:r>
            <a:r>
              <a:rPr lang="cs-CZ" altLang="cs-CZ" u="sng" kern="0" dirty="0" smtClean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klimatu (NAP adaptace)</a:t>
            </a:r>
            <a:endParaRPr lang="cs-CZ" altLang="cs-CZ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  <a:p>
            <a:pPr marL="538163" lvl="1" indent="-274638" eaLnBrk="0" hangingPunct="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</a:rPr>
              <a:t>implementuje „adaptační strategii“ a rozpracovává adaptační opatření do konkrétních úkolů</a:t>
            </a:r>
          </a:p>
          <a:p>
            <a:pPr marL="538163" lvl="1" indent="-274638" eaLnBrk="0" hangingPunct="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</a:rPr>
              <a:t>vzniká v široké meziresortní spolupráci – jedná se o úkol pro všechny členy Vlády ČR stanovený usnesením o schválení adaptační strategie</a:t>
            </a:r>
          </a:p>
          <a:p>
            <a:pPr marL="538163" lvl="1" indent="-274638" eaLnBrk="0" hangingPunct="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</a:rPr>
              <a:t>koordinátorem zpracování je MŽP</a:t>
            </a:r>
          </a:p>
          <a:p>
            <a:pPr marL="538163" lvl="1" indent="-274638" eaLnBrk="0" hangingPunct="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</a:rPr>
              <a:t>termín pro předložení Vládě ČR je do konce roku 2016</a:t>
            </a:r>
          </a:p>
          <a:p>
            <a:pPr marL="538163" lvl="1" indent="-274638" eaLnBrk="0" hangingPunct="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</a:rPr>
              <a:t>vzniká od ledna 2016 v tematických pracovních skupinách (členěných dle projevů změny klimatu, viz dále)</a:t>
            </a:r>
          </a:p>
          <a:p>
            <a:pPr marL="538163" lvl="1" indent="-274638" eaLnBrk="0" hangingPunct="0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</a:rPr>
              <a:t>opatření z adaptační strategie =&gt; multikriteriální analýza (podklad pro určení priorit) =&gt; formulace konkrétních úkolů, termínů a gestorů</a:t>
            </a:r>
          </a:p>
        </p:txBody>
      </p:sp>
    </p:spTree>
    <p:extLst>
      <p:ext uri="{BB962C8B-B14F-4D97-AF65-F5344CB8AC3E}">
        <p14:creationId xmlns:p14="http://schemas.microsoft.com/office/powerpoint/2010/main" val="390307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92969" y="323279"/>
            <a:ext cx="7358063" cy="657449"/>
          </a:xfrm>
        </p:spPr>
        <p:txBody>
          <a:bodyPr/>
          <a:lstStyle/>
          <a:p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Zaměření NAP </a:t>
            </a:r>
            <a:r>
              <a:rPr lang="cs-CZ" altLang="cs-CZ" sz="2800" dirty="0" smtClean="0">
                <a:solidFill>
                  <a:srgbClr val="336600"/>
                </a:solidFill>
                <a:latin typeface="Verdana" pitchFamily="34" charset="0"/>
              </a:rPr>
              <a:t>adaptace dle </a:t>
            </a:r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projevů změny klimatu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1229274"/>
            <a:ext cx="8064896" cy="4632035"/>
          </a:xfrm>
          <a:prstGeom prst="rect">
            <a:avLst/>
          </a:prstGeom>
          <a:noFill/>
        </p:spPr>
        <p:txBody>
          <a:bodyPr wrap="square" lIns="91439" tIns="45719" rIns="91439" bIns="45719">
            <a:spAutoFit/>
          </a:bodyPr>
          <a:lstStyle/>
          <a:p>
            <a:pPr marL="538163" lvl="0" indent="-274638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89013" algn="l"/>
              </a:tabLst>
              <a:defRPr/>
            </a:pPr>
            <a:r>
              <a:rPr lang="cs-CZ" altLang="cs-CZ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Dlouhodobé sucho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  <a:p>
            <a:pPr marL="538163" lvl="0" indent="-274638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89013" algn="l"/>
              </a:tabLst>
              <a:defRPr/>
            </a:pPr>
            <a:r>
              <a:rPr lang="cs-CZ" altLang="cs-CZ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Povodně a přívalové povodně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  <a:p>
            <a:pPr marL="538163" lvl="0" indent="-274638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89013" algn="l"/>
              </a:tabLst>
              <a:defRPr/>
            </a:pPr>
            <a:r>
              <a:rPr lang="cs-CZ" altLang="cs-CZ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Zvyšování teplot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  <a:p>
            <a:pPr marL="538163" lvl="0" indent="-274638" eaLnBrk="0" hangingPunc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89013" algn="l"/>
              </a:tabLst>
              <a:defRPr/>
            </a:pPr>
            <a:r>
              <a:rPr lang="cs-CZ" altLang="cs-CZ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Extrémní meteorologické jevy</a:t>
            </a: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 (vydatné srážky, extrémně vysoké teploty, extrémní vítr)</a:t>
            </a:r>
          </a:p>
          <a:p>
            <a:pPr marL="538163" lvl="0" indent="-274638" eaLnBrk="0" hangingPunc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89013" algn="l"/>
              </a:tabLst>
              <a:defRPr/>
            </a:pPr>
            <a:r>
              <a:rPr lang="cs-CZ" altLang="cs-CZ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Požáry v </a:t>
            </a:r>
            <a:r>
              <a:rPr lang="cs-CZ" altLang="cs-CZ" kern="0" dirty="0" smtClean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přírodě</a:t>
            </a:r>
          </a:p>
          <a:p>
            <a:pPr marL="263525" lvl="0" eaLnBrk="0" hangingPunct="0">
              <a:spcBef>
                <a:spcPts val="600"/>
              </a:spcBef>
              <a:spcAft>
                <a:spcPts val="600"/>
              </a:spcAft>
              <a:tabLst>
                <a:tab pos="989013" algn="l"/>
              </a:tabLst>
              <a:defRPr/>
            </a:pPr>
            <a:r>
              <a:rPr lang="cs-CZ" altLang="cs-CZ" u="sng" kern="0" dirty="0" smtClean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NAP adaptace obsahuje: </a:t>
            </a:r>
          </a:p>
          <a:p>
            <a:pPr marL="606425" lvl="0" indent="-342900" eaLnBrk="0" hangingPunc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89013" algn="l"/>
              </a:tabLst>
              <a:defRPr/>
            </a:pPr>
            <a:r>
              <a:rPr lang="cs-CZ" altLang="cs-CZ" b="0" kern="0" dirty="0" smtClean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textovou část s popisy jednotlivých projevů a dopadů změny klimatu</a:t>
            </a:r>
          </a:p>
          <a:p>
            <a:pPr marL="606425" lvl="0" indent="-342900" eaLnBrk="0" hangingPunc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89013" algn="l"/>
              </a:tabLst>
              <a:defRPr/>
            </a:pPr>
            <a:r>
              <a:rPr lang="cs-CZ" altLang="cs-CZ" b="0" kern="0" dirty="0" smtClean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tabulkovou část s úkoly pro řešení všech projevů změny klimatu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751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30071" cy="657449"/>
          </a:xfrm>
        </p:spPr>
        <p:txBody>
          <a:bodyPr/>
          <a:lstStyle/>
          <a:p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Hlavní cíle pro řešení dlouhodobého sucha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1229274"/>
            <a:ext cx="8064896" cy="4385814"/>
          </a:xfrm>
          <a:prstGeom prst="rect">
            <a:avLst/>
          </a:prstGeom>
          <a:noFill/>
        </p:spPr>
        <p:txBody>
          <a:bodyPr wrap="square" lIns="91439" tIns="45719" rIns="91439" bIns="45719">
            <a:spAutoFit/>
          </a:bodyPr>
          <a:lstStyle/>
          <a:p>
            <a:pPr marL="72000" lvl="0" eaLnBrk="0" hangingPunct="0">
              <a:spcBef>
                <a:spcPts val="600"/>
              </a:spcBef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pro které jsou v NAP </a:t>
            </a:r>
            <a:r>
              <a:rPr lang="cs-CZ" altLang="cs-CZ" b="0" kern="0" dirty="0" smtClean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adaptace stanoveny </a:t>
            </a: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opatření a konkrétní úkoly s termíny a gestory: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Ochrana a obnova přirozeného vodního režimu v lesích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u="sng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Zvýšení efektivity pozemkových úprav s ohledem na ZK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u="sng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Zastavení degradace půdy nadměrnou erozí, vyčerpáním živin, ztrátou organické hmoty a utužením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Omezení vzniku a dopadů zemědělského sucha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Zlepšení hospodaření se srážkovými vodami v sídlech jejich využíváním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u="sng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Zvýšení přirozené retenční schopnosti vodních toků a niv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Efektivní ochrana a využívání vodních zdrojů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Minimalizace znečištění povrchového odtoku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Adaptace staveb na změnu </a:t>
            </a:r>
            <a:r>
              <a:rPr lang="cs-CZ" altLang="cs-CZ" b="0" kern="0" dirty="0" smtClean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klimatu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46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30071" cy="657449"/>
          </a:xfrm>
        </p:spPr>
        <p:txBody>
          <a:bodyPr/>
          <a:lstStyle/>
          <a:p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Hlavní cíle pro řešení dlouhodobého sucha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1229274"/>
            <a:ext cx="8064896" cy="3524040"/>
          </a:xfrm>
          <a:prstGeom prst="rect">
            <a:avLst/>
          </a:prstGeom>
          <a:noFill/>
        </p:spPr>
        <p:txBody>
          <a:bodyPr wrap="square" lIns="91439" tIns="45719" rIns="91439" bIns="45719">
            <a:spAutoFit/>
          </a:bodyPr>
          <a:lstStyle/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</a:rPr>
              <a:t>Podpora adaptability sídel snižováním stopy urbanizovaných území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u="sng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Zvýšení ekologicko-stabilizačních funkcí a prostupnosti krajiny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Zajištění flexibility a spolehlivosti dopravního sektoru s ohledem na projevy změny klimatu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Zajištění bezpečnosti průmyslových zařízení vzhledem k očekávaným dopadům ZK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Ochrana obyvatelstva, systém včasného varovaní před mimořádnými událostmi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Rozvoj a posílení integrovaného záchranného systému</a:t>
            </a:r>
          </a:p>
        </p:txBody>
      </p:sp>
    </p:spTree>
    <p:extLst>
      <p:ext uri="{BB962C8B-B14F-4D97-AF65-F5344CB8AC3E}">
        <p14:creationId xmlns:p14="http://schemas.microsoft.com/office/powerpoint/2010/main" val="65368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30071" cy="657449"/>
          </a:xfrm>
        </p:spPr>
        <p:txBody>
          <a:bodyPr/>
          <a:lstStyle/>
          <a:p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Hlavní cíle pro řešení </a:t>
            </a:r>
            <a:r>
              <a:rPr lang="cs-CZ" altLang="cs-CZ" sz="2800" dirty="0" smtClean="0">
                <a:solidFill>
                  <a:srgbClr val="336600"/>
                </a:solidFill>
                <a:latin typeface="Verdana" pitchFamily="34" charset="0"/>
              </a:rPr>
              <a:t>povodní</a:t>
            </a:r>
            <a:endParaRPr lang="cs-CZ" altLang="cs-CZ" sz="2800" dirty="0">
              <a:solidFill>
                <a:srgbClr val="336600"/>
              </a:solidFill>
              <a:latin typeface="Verdan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34124" y="1196752"/>
            <a:ext cx="813690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Zmírňování následků povodní v urbanizovaném území 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u="sng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Zvýšení efektivity pozemkových úprav s ohledem na změnu klimatu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Ochrana obyvatelstva, systém včasného varovaní před mimořádnými událostmi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Rozvoj a posílení integrovaného záchranného systému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u="sng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Zvýšení přirozené retenční schopnosti vodních toků a niv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Ochrana a obnova přirozeného vodního režimu v lesích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u="sng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Zastavení degradace půdy nadměrnou erozí, vyčerpáním živin, ztrátou organické hmoty a utužením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Zlepšení hospodaření se srážkovými vodami v sídlech jejich využíváním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Zvyšování environmentální bezpečnosti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Posílení stability a biologické rozmanitosti </a:t>
            </a:r>
            <a:r>
              <a:rPr lang="cs-CZ" altLang="cs-CZ" b="0" kern="0" dirty="0" err="1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agroekosystémů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4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58396" y="188640"/>
            <a:ext cx="7920880" cy="657449"/>
          </a:xfrm>
        </p:spPr>
        <p:txBody>
          <a:bodyPr/>
          <a:lstStyle/>
          <a:p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Hlavní cíle pro řešení </a:t>
            </a:r>
            <a:r>
              <a:rPr lang="cs-CZ" altLang="cs-CZ" sz="2800" dirty="0" smtClean="0">
                <a:solidFill>
                  <a:srgbClr val="336600"/>
                </a:solidFill>
                <a:latin typeface="Verdana" pitchFamily="34" charset="0"/>
              </a:rPr>
              <a:t>zvyšování teplot</a:t>
            </a:r>
            <a:endParaRPr lang="cs-CZ" altLang="cs-CZ" sz="2800" dirty="0">
              <a:solidFill>
                <a:srgbClr val="336600"/>
              </a:solidFill>
              <a:latin typeface="Verdan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764704"/>
            <a:ext cx="8712968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Podpora přirozených adaptačních schopností lesů a posilování jejich odolnosti proti změnám klimatu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Posílení stability a biologické rozmanitosti </a:t>
            </a:r>
            <a:r>
              <a:rPr lang="cs-CZ" altLang="cs-CZ" b="0" kern="0" dirty="0" err="1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agroekosystémů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Diverzifikace zemědělství za účelem snížení negativních dopadů změny klimatu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u="sng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Zvýšení ekologicko-stabilizačních funkcí a prostupnosti krajiny 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Koncepční rozšíření ochrany přírody o perspektivu změny klimatu 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Omezení šíření invazních druhů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Řízení a rozvoj šetrného a udržitelného cestovního ruchu s ohledem na změnu klimatu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Posílení znalostní základny vzájemných vztahů a dopadů změny klimatu na cestovní ruch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Zajištění výzkumu, prevence, zdravotní péče a eliminace infekčních a neinfekčních chorob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Informování a vzdělávání veřejnosti o možnostech preventivního přístupu v ochraně zdraví ve vztahu ke ZK </a:t>
            </a:r>
          </a:p>
        </p:txBody>
      </p:sp>
    </p:spTree>
    <p:extLst>
      <p:ext uri="{BB962C8B-B14F-4D97-AF65-F5344CB8AC3E}">
        <p14:creationId xmlns:p14="http://schemas.microsoft.com/office/powerpoint/2010/main" val="331434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430071" cy="657449"/>
          </a:xfrm>
        </p:spPr>
        <p:txBody>
          <a:bodyPr/>
          <a:lstStyle/>
          <a:p>
            <a:r>
              <a:rPr lang="cs-CZ" altLang="cs-CZ" sz="2800" dirty="0">
                <a:solidFill>
                  <a:srgbClr val="336600"/>
                </a:solidFill>
                <a:latin typeface="Verdana" pitchFamily="34" charset="0"/>
              </a:rPr>
              <a:t>Hlavní cíle pro řešení </a:t>
            </a:r>
            <a:r>
              <a:rPr lang="cs-CZ" altLang="cs-CZ" sz="2800" dirty="0" smtClean="0">
                <a:solidFill>
                  <a:srgbClr val="336600"/>
                </a:solidFill>
                <a:latin typeface="Verdana" pitchFamily="34" charset="0"/>
              </a:rPr>
              <a:t>extrémních meteorologických jevů </a:t>
            </a:r>
            <a:endParaRPr lang="cs-CZ" altLang="cs-CZ" sz="2800" dirty="0">
              <a:solidFill>
                <a:srgbClr val="336600"/>
              </a:solidFill>
              <a:latin typeface="Verdana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95536" y="1052736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lvl="0" algn="ctr" eaLnBrk="0" hangingPunct="0">
              <a:spcBef>
                <a:spcPts val="0"/>
              </a:spcBef>
              <a:tabLst>
                <a:tab pos="268288" algn="l"/>
              </a:tabLst>
              <a:defRPr/>
            </a:pPr>
            <a:r>
              <a:rPr lang="cs-CZ" sz="2000" kern="0" cap="small" dirty="0" smtClean="0">
                <a:solidFill>
                  <a:srgbClr val="000000"/>
                </a:solidFill>
                <a:latin typeface="Verdana"/>
                <a:cs typeface="+mn-cs"/>
              </a:rPr>
              <a:t>=&gt;Vydatné srážky, Extrémně </a:t>
            </a:r>
            <a:r>
              <a:rPr lang="cs-CZ" sz="2000" kern="0" cap="small" dirty="0">
                <a:solidFill>
                  <a:srgbClr val="000000"/>
                </a:solidFill>
                <a:latin typeface="Verdana"/>
                <a:cs typeface="+mn-cs"/>
              </a:rPr>
              <a:t>vysoké </a:t>
            </a:r>
            <a:r>
              <a:rPr lang="cs-CZ" sz="2000" kern="0" cap="small" dirty="0" smtClean="0">
                <a:solidFill>
                  <a:srgbClr val="000000"/>
                </a:solidFill>
                <a:latin typeface="Verdana"/>
                <a:cs typeface="+mn-cs"/>
              </a:rPr>
              <a:t>teploty, Extrémní </a:t>
            </a:r>
            <a:r>
              <a:rPr lang="cs-CZ" sz="2000" kern="0" cap="small" dirty="0">
                <a:solidFill>
                  <a:srgbClr val="000000"/>
                </a:solidFill>
                <a:latin typeface="Verdana"/>
                <a:cs typeface="+mn-cs"/>
              </a:rPr>
              <a:t>vítr</a:t>
            </a:r>
          </a:p>
        </p:txBody>
      </p:sp>
      <p:sp>
        <p:nvSpPr>
          <p:cNvPr id="3" name="Obdélník 2"/>
          <p:cNvSpPr/>
          <p:nvPr/>
        </p:nvSpPr>
        <p:spPr>
          <a:xfrm>
            <a:off x="372975" y="1628800"/>
            <a:ext cx="8424936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b="0" kern="0" dirty="0">
                <a:solidFill>
                  <a:srgbClr val="000000"/>
                </a:solidFill>
                <a:latin typeface="Verdana"/>
                <a:cs typeface="+mn-cs"/>
              </a:rPr>
              <a:t>Zvýšit ochranu kritické infrastruktury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b="0" kern="0" dirty="0">
                <a:solidFill>
                  <a:srgbClr val="000000"/>
                </a:solidFill>
                <a:latin typeface="Verdana"/>
                <a:cs typeface="+mn-cs"/>
              </a:rPr>
              <a:t>Adaptace staveb na změnu klimatu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altLang="cs-CZ" b="0" kern="0" dirty="0">
                <a:solidFill>
                  <a:srgbClr val="000000"/>
                </a:solidFill>
                <a:latin typeface="Verdana" panose="020B0604030504040204" pitchFamily="34" charset="0"/>
                <a:cs typeface="+mn-cs"/>
              </a:rPr>
              <a:t>Podpora přirozených adaptačních schopností lesů a posilování jejich odolnosti proti změnám klimatu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b="0" kern="0" dirty="0">
                <a:solidFill>
                  <a:srgbClr val="000000"/>
                </a:solidFill>
                <a:latin typeface="Verdana"/>
                <a:cs typeface="+mn-cs"/>
              </a:rPr>
              <a:t>Posílení ekologické stability a snížení rizik spojených s teplotou a kvalitou ovzduší v urbanizované krajině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b="0" kern="0" dirty="0">
                <a:solidFill>
                  <a:srgbClr val="000000"/>
                </a:solidFill>
                <a:latin typeface="Verdana"/>
                <a:cs typeface="+mn-cs"/>
              </a:rPr>
              <a:t>Rozvoj a posílení integrovaného záchranného systému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b="0" kern="0" dirty="0">
                <a:solidFill>
                  <a:srgbClr val="000000"/>
                </a:solidFill>
                <a:latin typeface="Verdana"/>
                <a:cs typeface="+mn-cs"/>
              </a:rPr>
              <a:t>Posílení ekologické stability a snížení rizik spojených s teplotou a kvalitou ovzduší v urbanizované krajině</a:t>
            </a:r>
            <a:endParaRPr lang="cs-CZ" altLang="cs-CZ" b="0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b="0" kern="0" dirty="0">
                <a:solidFill>
                  <a:srgbClr val="000000"/>
                </a:solidFill>
                <a:latin typeface="Verdana"/>
                <a:cs typeface="+mn-cs"/>
              </a:rPr>
              <a:t>Optimalizace prostředí v dopravních prostředcích Optimalizace prostředí v dopravních prostředcích</a:t>
            </a:r>
          </a:p>
          <a:p>
            <a:pPr marL="360000" lvl="0" indent="-288000" eaLnBrk="0" hangingPunct="0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268288" algn="l"/>
              </a:tabLst>
              <a:defRPr/>
            </a:pPr>
            <a:r>
              <a:rPr lang="cs-CZ" u="sng" kern="0" dirty="0">
                <a:solidFill>
                  <a:srgbClr val="000000"/>
                </a:solidFill>
                <a:latin typeface="Verdana"/>
                <a:cs typeface="+mn-cs"/>
              </a:rPr>
              <a:t>Zvýšení přirozené retenční schopnosti vodních toků a niv</a:t>
            </a:r>
            <a:endParaRPr lang="cs-CZ" altLang="cs-CZ" u="sng" kern="0" dirty="0">
              <a:solidFill>
                <a:srgbClr val="000000"/>
              </a:solidFill>
              <a:latin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4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7046</TotalTime>
  <Words>916</Words>
  <Application>Microsoft Office PowerPoint</Application>
  <PresentationFormat>Předvádění na obrazovce (4:3)</PresentationFormat>
  <Paragraphs>122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Default Design</vt:lpstr>
      <vt:lpstr>Prezentace aplikace PowerPoint</vt:lpstr>
      <vt:lpstr>Adaptační strategie</vt:lpstr>
      <vt:lpstr>Národní akční plán adaptace na změnu klimatu</vt:lpstr>
      <vt:lpstr>Zaměření NAP adaptace dle projevů změny klimatu</vt:lpstr>
      <vt:lpstr>Hlavní cíle pro řešení dlouhodobého sucha</vt:lpstr>
      <vt:lpstr>Hlavní cíle pro řešení dlouhodobého sucha</vt:lpstr>
      <vt:lpstr>Hlavní cíle pro řešení povodní</vt:lpstr>
      <vt:lpstr>Hlavní cíle pro řešení zvyšování teplot</vt:lpstr>
      <vt:lpstr>Hlavní cíle pro řešení extrémních meteorologických jevů </vt:lpstr>
      <vt:lpstr>Příklady opatření a úkolů</vt:lpstr>
      <vt:lpstr>Příklady opatření a úkolů</vt:lpstr>
      <vt:lpstr>Aktuální stav zpracování NAP adaptace</vt:lpstr>
      <vt:lpstr>Podpora adaptace na změnu klimatu v ČR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Linda.Frankova</cp:lastModifiedBy>
  <cp:revision>321</cp:revision>
  <cp:lastPrinted>2016-04-12T07:37:30Z</cp:lastPrinted>
  <dcterms:created xsi:type="dcterms:W3CDTF">2008-05-26T06:12:52Z</dcterms:created>
  <dcterms:modified xsi:type="dcterms:W3CDTF">2016-10-04T19:42:32Z</dcterms:modified>
</cp:coreProperties>
</file>